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0" r:id="rId16"/>
    <p:sldId id="272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1C3A"/>
    <a:srgbClr val="FFFFCC"/>
    <a:srgbClr val="FFFF99"/>
    <a:srgbClr val="6600CC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7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C3531E-BC64-4248-9062-BB1C4B433341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A2C55-C7E1-424E-B35E-DF760E55E4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F900C-C7E0-455B-83D4-31D400484C87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610674-72EB-4379-B491-4EE788D9E6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3B707-3F93-4A37-A3FE-B1470B2F902F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12054-FBC6-4BEF-AF13-C8700B69E2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13D95C-A016-4CF1-92F2-B2DA8EB639B3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CCE27-21A7-432C-8784-475E788319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EC51A-19F5-4257-AF1D-384755052261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731E27-FF6E-413A-8B65-C50B56EF28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814E4-3966-4865-9957-548D0A05C8AF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C0353-5749-411C-9AEE-EA9328AAFC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1EE38-B2B5-4A72-B57A-5BFC98D142A4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7BBF3-51D4-4760-A598-95871F7CFB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36905-B999-4846-8C69-B537147401DA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CC8E19-363B-4997-A2F7-A312B472A2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FAB11-7854-424A-82B8-438E6A979817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A8EE3B-1AFA-43A6-9944-2C37BD63D3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15625-D2AE-45FF-B5E9-C9406038492B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F87AB-2E92-42DA-96B6-1DF4F98170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CC343-7E49-46E4-93B9-870895E8F4DE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69F4F-99E9-423C-AAC8-74FFFB7653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7110820-BB67-4315-ADC2-17FFE9576C1D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F817146-CC85-49C6-B397-DEF342B192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74" r:id="rId9"/>
    <p:sldLayoutId id="2147483665" r:id="rId10"/>
    <p:sldLayoutId id="214748366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4" descr="село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8572560" cy="86239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dirty="0" smtClean="0"/>
              <a:t>СЕЛЬСКАЯ ФОРМА РАССЕЛЕНИЯ</a:t>
            </a:r>
            <a:endParaRPr lang="ru-RU" sz="4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844" y="1071546"/>
            <a:ext cx="3470275" cy="314325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 smtClean="0">
                <a:solidFill>
                  <a:srgbClr val="7030A0"/>
                </a:solidFill>
              </a:rPr>
              <a:t>- От чего зависит </a:t>
            </a:r>
          </a:p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 smtClean="0">
                <a:solidFill>
                  <a:srgbClr val="7030A0"/>
                </a:solidFill>
              </a:rPr>
              <a:t>расселение человека по </a:t>
            </a:r>
          </a:p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 smtClean="0">
                <a:solidFill>
                  <a:srgbClr val="7030A0"/>
                </a:solidFill>
              </a:rPr>
              <a:t>поверхности Земли?</a:t>
            </a:r>
          </a:p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 smtClean="0">
                <a:solidFill>
                  <a:srgbClr val="7030A0"/>
                </a:solidFill>
              </a:rPr>
              <a:t>- Какие  формы расселения  могут существовать?</a:t>
            </a:r>
          </a:p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>
                <a:solidFill>
                  <a:srgbClr val="7030A0"/>
                </a:solidFill>
              </a:rPr>
              <a:t>-</a:t>
            </a:r>
            <a:r>
              <a:rPr lang="ru-RU" b="1" dirty="0" smtClean="0">
                <a:solidFill>
                  <a:srgbClr val="7030A0"/>
                </a:solidFill>
              </a:rPr>
              <a:t> В чем особенность </a:t>
            </a:r>
          </a:p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 smtClean="0">
                <a:solidFill>
                  <a:srgbClr val="7030A0"/>
                </a:solidFill>
              </a:rPr>
              <a:t>сельской формы </a:t>
            </a:r>
          </a:p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 smtClean="0">
                <a:solidFill>
                  <a:srgbClr val="7030A0"/>
                </a:solidFill>
              </a:rPr>
              <a:t>расселения?</a:t>
            </a:r>
            <a:endParaRPr lang="ru-RU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>
          <a:xfrm>
            <a:off x="357188" y="214313"/>
            <a:ext cx="8301037" cy="2428875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7030A0"/>
                </a:solidFill>
              </a:rPr>
              <a:t>    ФОРМЫ РАССЕЛЕНИЯ                      </a:t>
            </a:r>
            <a:r>
              <a:rPr lang="ru-RU" sz="1800" b="1" dirty="0" smtClean="0">
                <a:solidFill>
                  <a:schemeClr val="tx1"/>
                </a:solidFill>
              </a:rPr>
              <a:t>• Это система населенных пунктов, которую формируют люди, осваивая </a:t>
            </a:r>
            <a:br>
              <a:rPr lang="ru-RU" sz="1800" b="1" dirty="0" smtClean="0">
                <a:solidFill>
                  <a:schemeClr val="tx1"/>
                </a:solidFill>
              </a:rPr>
            </a:br>
            <a:r>
              <a:rPr lang="ru-RU" sz="1800" b="1" dirty="0" smtClean="0">
                <a:solidFill>
                  <a:schemeClr val="tx1"/>
                </a:solidFill>
              </a:rPr>
              <a:t>и заселяя какую-либо территорию</a:t>
            </a:r>
            <a:br>
              <a:rPr lang="ru-RU" sz="1800" b="1" dirty="0" smtClean="0">
                <a:solidFill>
                  <a:schemeClr val="tx1"/>
                </a:solidFill>
              </a:rPr>
            </a:br>
            <a:r>
              <a:rPr lang="ru-RU" sz="1800" b="1" dirty="0" smtClean="0">
                <a:solidFill>
                  <a:schemeClr val="tx1"/>
                </a:solidFill>
              </a:rPr>
              <a:t>• Расселением называют совокупность населенных пунктов на какой-</a:t>
            </a:r>
            <a:br>
              <a:rPr lang="ru-RU" sz="1800" b="1" dirty="0" smtClean="0">
                <a:solidFill>
                  <a:schemeClr val="tx1"/>
                </a:solidFill>
              </a:rPr>
            </a:br>
            <a:r>
              <a:rPr lang="ru-RU" sz="1800" b="1" dirty="0" smtClean="0">
                <a:solidFill>
                  <a:schemeClr val="tx1"/>
                </a:solidFill>
              </a:rPr>
              <a:t>либо территории, сложившаяся в процессе её освоения</a:t>
            </a:r>
            <a:br>
              <a:rPr lang="ru-RU" sz="1800" b="1" dirty="0" smtClean="0">
                <a:solidFill>
                  <a:schemeClr val="tx1"/>
                </a:solidFill>
              </a:rPr>
            </a:br>
            <a:r>
              <a:rPr lang="ru-RU" sz="1800" b="1" dirty="0" smtClean="0">
                <a:solidFill>
                  <a:schemeClr val="tx1"/>
                </a:solidFill>
              </a:rPr>
              <a:t>• Существует две основных формы расселения:</a:t>
            </a:r>
            <a:r>
              <a:rPr lang="ru-RU" sz="1300" b="1" dirty="0" smtClean="0">
                <a:solidFill>
                  <a:srgbClr val="7030A0"/>
                </a:solidFill>
              </a:rPr>
              <a:t/>
            </a:r>
            <a:br>
              <a:rPr lang="ru-RU" sz="1300" b="1" dirty="0" smtClean="0">
                <a:solidFill>
                  <a:srgbClr val="7030A0"/>
                </a:solidFill>
              </a:rPr>
            </a:br>
            <a:endParaRPr lang="ru-RU" sz="1300" b="1" dirty="0" smtClean="0">
              <a:solidFill>
                <a:srgbClr val="7030A0"/>
              </a:solidFill>
            </a:endParaRPr>
          </a:p>
        </p:txBody>
      </p:sp>
      <p:sp>
        <p:nvSpPr>
          <p:cNvPr id="15362" name="Содержимое 2"/>
          <p:cNvSpPr>
            <a:spLocks noGrp="1"/>
          </p:cNvSpPr>
          <p:nvPr>
            <p:ph sz="half" idx="1"/>
          </p:nvPr>
        </p:nvSpPr>
        <p:spPr>
          <a:xfrm>
            <a:off x="357188" y="2714625"/>
            <a:ext cx="4038600" cy="3295650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FF0000"/>
                </a:solidFill>
              </a:rPr>
              <a:t>Сельская </a:t>
            </a:r>
          </a:p>
        </p:txBody>
      </p:sp>
      <p:sp>
        <p:nvSpPr>
          <p:cNvPr id="15363" name="Содержимое 3"/>
          <p:cNvSpPr>
            <a:spLocks noGrp="1"/>
          </p:cNvSpPr>
          <p:nvPr>
            <p:ph sz="half" idx="2"/>
          </p:nvPr>
        </p:nvSpPr>
        <p:spPr>
          <a:xfrm>
            <a:off x="4786313" y="2714625"/>
            <a:ext cx="4038600" cy="3509963"/>
          </a:xfrm>
        </p:spPr>
        <p:txBody>
          <a:bodyPr/>
          <a:lstStyle/>
          <a:p>
            <a:pPr eaLnBrk="1" hangingPunct="1"/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Городская</a:t>
            </a:r>
          </a:p>
          <a:p>
            <a:pPr eaLnBrk="1" hangingPunct="1">
              <a:buFont typeface="Wingdings 2" pitchFamily="18" charset="2"/>
              <a:buNone/>
            </a:pPr>
            <a:endParaRPr lang="ru-RU" dirty="0" smtClean="0"/>
          </a:p>
        </p:txBody>
      </p:sp>
      <p:pic>
        <p:nvPicPr>
          <p:cNvPr id="15364" name="Picture 6" descr="село19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87788" y="3342176"/>
            <a:ext cx="4970492" cy="3515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7" descr="село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344158"/>
            <a:ext cx="4214810" cy="3513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 descr="село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9996" y="0"/>
            <a:ext cx="920399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6096" y="692696"/>
            <a:ext cx="3565028" cy="2664296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441C3A"/>
                </a:solidFill>
              </a:rPr>
              <a:t>Для сельской жизни характерна </a:t>
            </a:r>
            <a:br>
              <a:rPr lang="ru-RU" sz="2000" b="1" dirty="0" smtClean="0">
                <a:solidFill>
                  <a:srgbClr val="441C3A"/>
                </a:solidFill>
              </a:rPr>
            </a:br>
            <a:r>
              <a:rPr lang="ru-RU" sz="2000" b="1" dirty="0" smtClean="0">
                <a:solidFill>
                  <a:srgbClr val="441C3A"/>
                </a:solidFill>
              </a:rPr>
              <a:t>близость места работы человека с </a:t>
            </a:r>
            <a:br>
              <a:rPr lang="ru-RU" sz="2000" b="1" dirty="0" smtClean="0">
                <a:solidFill>
                  <a:srgbClr val="441C3A"/>
                </a:solidFill>
              </a:rPr>
            </a:br>
            <a:r>
              <a:rPr lang="ru-RU" sz="2000" b="1" dirty="0" smtClean="0">
                <a:solidFill>
                  <a:srgbClr val="441C3A"/>
                </a:solidFill>
              </a:rPr>
              <a:t>местом его проживания. Поэтому </a:t>
            </a:r>
            <a:br>
              <a:rPr lang="ru-RU" sz="2000" b="1" dirty="0" smtClean="0">
                <a:solidFill>
                  <a:srgbClr val="441C3A"/>
                </a:solidFill>
              </a:rPr>
            </a:br>
            <a:r>
              <a:rPr lang="ru-RU" sz="2000" b="1" dirty="0" smtClean="0">
                <a:solidFill>
                  <a:srgbClr val="441C3A"/>
                </a:solidFill>
              </a:rPr>
              <a:t>поселения не должны быть крупными.</a:t>
            </a:r>
            <a:br>
              <a:rPr lang="ru-RU" sz="2000" b="1" dirty="0" smtClean="0">
                <a:solidFill>
                  <a:srgbClr val="441C3A"/>
                </a:solidFill>
              </a:rPr>
            </a:br>
            <a:r>
              <a:rPr lang="ru-RU" sz="2000" b="1" dirty="0" smtClean="0">
                <a:solidFill>
                  <a:srgbClr val="441C3A"/>
                </a:solidFill>
              </a:rPr>
              <a:t>Почему?</a:t>
            </a:r>
            <a:endParaRPr lang="ru-RU" sz="2000" b="1" dirty="0">
              <a:solidFill>
                <a:srgbClr val="441C3A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28728" y="0"/>
            <a:ext cx="6286544" cy="8572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Сельское расселение</a:t>
            </a:r>
            <a:endParaRPr lang="ru-RU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3071834"/>
          </a:xfrm>
        </p:spPr>
        <p:txBody>
          <a:bodyPr/>
          <a:lstStyle/>
          <a:p>
            <a:pPr eaLnBrk="1" hangingPunct="1"/>
            <a:r>
              <a:rPr lang="ru-RU" sz="1800" dirty="0" smtClean="0">
                <a:solidFill>
                  <a:schemeClr val="tx1"/>
                </a:solidFill>
              </a:rPr>
              <a:t>• В России насчитывается 150 000 сельских поселений разного типа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• В них проживает около 40 млн человек (27% населения страны)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• Большая часть сельского населения живёт в районах особо благоприятными природно-климатическими условиями для сельского хозяйства (Северный Кавказ)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pic>
        <p:nvPicPr>
          <p:cNvPr id="17412" name="Picture 5" descr="село8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44" y="1928802"/>
            <a:ext cx="4429124" cy="3543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N:\урок Лоры\село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4876" y="1928802"/>
            <a:ext cx="4278588" cy="36149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 descr="село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"/>
            <a:ext cx="9144001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3058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rgbClr val="FFFF00"/>
                </a:solidFill>
                <a:latin typeface="Arial" charset="0"/>
              </a:rPr>
              <a:t>Республика Алтай – 76 %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643554" y="3000372"/>
            <a:ext cx="35004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- Назовите столицу 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республики Алтай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- Покажите республику Алтай на карте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 descr="ингуш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305800" cy="85248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600" dirty="0" smtClean="0">
                <a:latin typeface="Arial" charset="0"/>
              </a:rPr>
              <a:t/>
            </a:r>
            <a:br>
              <a:rPr lang="ru-RU" sz="4600" dirty="0" smtClean="0">
                <a:latin typeface="Arial" charset="0"/>
              </a:rPr>
            </a:br>
            <a:r>
              <a:rPr lang="ru-RU" sz="4600" dirty="0" smtClean="0">
                <a:latin typeface="Arial" charset="0"/>
              </a:rPr>
              <a:t/>
            </a:r>
            <a:br>
              <a:rPr lang="ru-RU" sz="4600" dirty="0" smtClean="0">
                <a:latin typeface="Arial" charset="0"/>
              </a:rPr>
            </a:br>
            <a:r>
              <a:rPr lang="ru-RU" sz="4600" dirty="0" smtClean="0">
                <a:latin typeface="Arial" charset="0"/>
              </a:rPr>
              <a:t/>
            </a:r>
            <a:br>
              <a:rPr lang="ru-RU" sz="4600" dirty="0" smtClean="0">
                <a:latin typeface="Arial" charset="0"/>
              </a:rPr>
            </a:br>
            <a:r>
              <a:rPr lang="ru-RU" sz="4600" dirty="0" smtClean="0">
                <a:latin typeface="Arial" charset="0"/>
              </a:rPr>
              <a:t/>
            </a:r>
            <a:br>
              <a:rPr lang="ru-RU" sz="4600" dirty="0" smtClean="0">
                <a:latin typeface="Arial" charset="0"/>
              </a:rPr>
            </a:br>
            <a:r>
              <a:rPr lang="ru-RU" sz="4600" dirty="0" smtClean="0">
                <a:latin typeface="Arial" charset="0"/>
              </a:rPr>
              <a:t/>
            </a:r>
            <a:br>
              <a:rPr lang="ru-RU" sz="4600" dirty="0" smtClean="0">
                <a:latin typeface="Arial" charset="0"/>
              </a:rPr>
            </a:br>
            <a:r>
              <a:rPr lang="ru-RU" sz="4600" dirty="0" smtClean="0">
                <a:latin typeface="Arial" charset="0"/>
              </a:rPr>
              <a:t/>
            </a:r>
            <a:br>
              <a:rPr lang="ru-RU" sz="4600" dirty="0" smtClean="0">
                <a:latin typeface="Arial" charset="0"/>
              </a:rPr>
            </a:br>
            <a:r>
              <a:rPr lang="ru-RU" sz="4600" dirty="0" smtClean="0">
                <a:latin typeface="Arial" charset="0"/>
              </a:rPr>
              <a:t/>
            </a:r>
            <a:br>
              <a:rPr lang="ru-RU" sz="4600" dirty="0" smtClean="0">
                <a:latin typeface="Arial" charset="0"/>
              </a:rPr>
            </a:br>
            <a:r>
              <a:rPr lang="ru-RU" sz="4600" dirty="0" smtClean="0">
                <a:latin typeface="Arial" charset="0"/>
              </a:rPr>
              <a:t/>
            </a:r>
            <a:br>
              <a:rPr lang="ru-RU" sz="4600" dirty="0" smtClean="0">
                <a:latin typeface="Arial" charset="0"/>
              </a:rPr>
            </a:br>
            <a:r>
              <a:rPr lang="ru-RU" sz="4600" dirty="0" smtClean="0">
                <a:latin typeface="Arial" charset="0"/>
              </a:rPr>
              <a:t/>
            </a:r>
            <a:br>
              <a:rPr lang="ru-RU" sz="4600" dirty="0" smtClean="0">
                <a:latin typeface="Arial" charset="0"/>
              </a:rPr>
            </a:br>
            <a:r>
              <a:rPr lang="ru-RU" sz="4600" dirty="0" smtClean="0">
                <a:latin typeface="Arial" charset="0"/>
              </a:rPr>
              <a:t/>
            </a:r>
            <a:br>
              <a:rPr lang="ru-RU" sz="4600" dirty="0" smtClean="0">
                <a:latin typeface="Arial" charset="0"/>
              </a:rPr>
            </a:br>
            <a:r>
              <a:rPr lang="ru-RU" sz="4600" dirty="0" smtClean="0">
                <a:latin typeface="Arial" charset="0"/>
              </a:rPr>
              <a:t/>
            </a:r>
            <a:br>
              <a:rPr lang="ru-RU" sz="4600" dirty="0" smtClean="0">
                <a:latin typeface="Arial" charset="0"/>
              </a:rPr>
            </a:br>
            <a:r>
              <a:rPr lang="ru-RU" sz="4600" b="1" dirty="0" smtClean="0">
                <a:solidFill>
                  <a:srgbClr val="FFFF00"/>
                </a:solidFill>
                <a:latin typeface="Arial" charset="0"/>
              </a:rPr>
              <a:t>Ингушетия – 59%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 descr="чечн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905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333375"/>
            <a:ext cx="8305800" cy="935038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latin typeface="Arial" charset="0"/>
              </a:rPr>
              <a:t>               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Чечня – 64%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3" descr="калмык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032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8" y="0"/>
            <a:ext cx="83058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FFC000"/>
                </a:solidFill>
                <a:latin typeface="Arial" charset="0"/>
              </a:rPr>
              <a:t>        Калмыкия – 62%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" descr="дагестан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305800" cy="6477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600" b="1" dirty="0" smtClean="0">
                <a:solidFill>
                  <a:srgbClr val="FFFF00"/>
                </a:solidFill>
                <a:latin typeface="Arial" charset="0"/>
              </a:rPr>
              <a:t>                             Дагестан – 58%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 descr="тув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1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750" y="0"/>
            <a:ext cx="8305800" cy="7080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600" b="1" dirty="0" smtClean="0">
                <a:solidFill>
                  <a:srgbClr val="FFFF00"/>
                </a:solidFill>
                <a:latin typeface="Arial" charset="0"/>
              </a:rPr>
              <a:t>                 </a:t>
            </a:r>
            <a:r>
              <a:rPr lang="ru-RU" sz="4600" b="1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</a:rPr>
              <a:t>Тыва -51,5%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Прямоугольник 1"/>
          <p:cNvSpPr>
            <a:spLocks noChangeArrowheads="1"/>
          </p:cNvSpPr>
          <p:nvPr/>
        </p:nvSpPr>
        <p:spPr bwMode="auto">
          <a:xfrm>
            <a:off x="642938" y="928670"/>
            <a:ext cx="735806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latin typeface="Constantia" pitchFamily="18" charset="0"/>
              </a:rPr>
              <a:t>• Существуют две главных формы сельского расселения:</a:t>
            </a:r>
          </a:p>
          <a:p>
            <a:endParaRPr lang="ru-RU" dirty="0">
              <a:latin typeface="Constantia" pitchFamily="18" charset="0"/>
            </a:endParaRPr>
          </a:p>
          <a:p>
            <a:endParaRPr lang="ru-RU" dirty="0">
              <a:latin typeface="Constantia" pitchFamily="18" charset="0"/>
            </a:endParaRPr>
          </a:p>
          <a:p>
            <a:endParaRPr lang="ru-RU" dirty="0" smtClean="0">
              <a:latin typeface="Constantia" pitchFamily="18" charset="0"/>
            </a:endParaRPr>
          </a:p>
          <a:p>
            <a:endParaRPr lang="ru-RU" dirty="0" smtClean="0">
              <a:latin typeface="Constantia" pitchFamily="18" charset="0"/>
            </a:endParaRPr>
          </a:p>
          <a:p>
            <a:r>
              <a:rPr lang="ru-RU" dirty="0" smtClean="0">
                <a:latin typeface="Constantia" pitchFamily="18" charset="0"/>
              </a:rPr>
              <a:t>• </a:t>
            </a:r>
            <a:r>
              <a:rPr lang="ru-RU" dirty="0">
                <a:latin typeface="Constantia" pitchFamily="18" charset="0"/>
              </a:rPr>
              <a:t>Для России характерна групповая форма расселения, в которой </a:t>
            </a:r>
          </a:p>
          <a:p>
            <a:r>
              <a:rPr lang="ru-RU" dirty="0">
                <a:latin typeface="Constantia" pitchFamily="18" charset="0"/>
              </a:rPr>
              <a:t>выделяют много сельских видов населенных пунктов</a:t>
            </a:r>
            <a:r>
              <a:rPr lang="ru-RU" dirty="0" smtClean="0">
                <a:latin typeface="Constantia" pitchFamily="18" charset="0"/>
              </a:rPr>
              <a:t>:</a:t>
            </a:r>
          </a:p>
          <a:p>
            <a:endParaRPr lang="ru-RU" dirty="0">
              <a:latin typeface="Constantia" pitchFamily="18" charset="0"/>
            </a:endParaRPr>
          </a:p>
          <a:p>
            <a:pPr algn="ctr"/>
            <a:r>
              <a:rPr lang="ru-RU" dirty="0">
                <a:latin typeface="Constantia" pitchFamily="18" charset="0"/>
              </a:rPr>
              <a:t> </a:t>
            </a:r>
          </a:p>
          <a:p>
            <a:pPr algn="ctr"/>
            <a:r>
              <a:rPr lang="ru-RU" dirty="0">
                <a:latin typeface="Constantia" pitchFamily="18" charset="0"/>
              </a:rPr>
              <a:t> </a:t>
            </a:r>
          </a:p>
          <a:p>
            <a:pPr algn="ctr"/>
            <a:endParaRPr lang="ru-RU" dirty="0">
              <a:latin typeface="Constantia" pitchFamily="18" charset="0"/>
            </a:endParaRPr>
          </a:p>
          <a:p>
            <a:pPr algn="ctr"/>
            <a:endParaRPr lang="ru-RU" dirty="0">
              <a:latin typeface="Constantia" pitchFamily="18" charset="0"/>
            </a:endParaRPr>
          </a:p>
        </p:txBody>
      </p:sp>
      <p:pic>
        <p:nvPicPr>
          <p:cNvPr id="24578" name="Picture 3" descr="село5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44" y="3571876"/>
            <a:ext cx="3081455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4" descr="село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7818" y="3571876"/>
            <a:ext cx="3694694" cy="2717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500166" y="142852"/>
            <a:ext cx="6929486" cy="500066"/>
          </a:xfrm>
          <a:prstGeom prst="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Constantia" pitchFamily="18" charset="0"/>
              </a:rPr>
              <a:t>Формы сельского расселения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57224" y="1428736"/>
            <a:ext cx="3214710" cy="500066"/>
          </a:xfrm>
          <a:prstGeom prst="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nstantia" pitchFamily="18" charset="0"/>
              </a:rPr>
              <a:t>Групповая (деревенская)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14876" y="1428736"/>
            <a:ext cx="3214710" cy="500066"/>
          </a:xfrm>
          <a:prstGeom prst="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Рассеянная</a:t>
            </a:r>
            <a:r>
              <a:rPr lang="ru-RU" b="1" dirty="0" smtClean="0">
                <a:solidFill>
                  <a:srgbClr val="FF0000"/>
                </a:solidFill>
                <a:latin typeface="Constantia" pitchFamily="18" charset="0"/>
              </a:rPr>
              <a:t> (фермерская)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57554" y="4286256"/>
            <a:ext cx="1928826" cy="428628"/>
          </a:xfrm>
          <a:prstGeom prst="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nstantia" pitchFamily="18" charset="0"/>
              </a:rPr>
              <a:t>Аулы</a:t>
            </a:r>
            <a:r>
              <a:rPr lang="ru-RU" dirty="0" smtClean="0">
                <a:solidFill>
                  <a:srgbClr val="FF0000"/>
                </a:solidFill>
                <a:latin typeface="Constantia" pitchFamily="18" charset="0"/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357554" y="4857760"/>
            <a:ext cx="1928826" cy="428628"/>
          </a:xfrm>
          <a:prstGeom prst="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nstantia" pitchFamily="18" charset="0"/>
              </a:rPr>
              <a:t>Посёлки</a:t>
            </a:r>
            <a:r>
              <a:rPr lang="ru-RU" dirty="0" smtClean="0">
                <a:solidFill>
                  <a:srgbClr val="FF0000"/>
                </a:solidFill>
                <a:latin typeface="Constantia" pitchFamily="18" charset="0"/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357554" y="3714752"/>
            <a:ext cx="1928826" cy="428628"/>
          </a:xfrm>
          <a:prstGeom prst="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Сёла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357554" y="6072206"/>
            <a:ext cx="1928826" cy="428628"/>
          </a:xfrm>
          <a:prstGeom prst="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nstantia" pitchFamily="18" charset="0"/>
              </a:rPr>
              <a:t>Стойбища</a:t>
            </a:r>
            <a:r>
              <a:rPr lang="ru-RU" dirty="0" smtClean="0">
                <a:solidFill>
                  <a:srgbClr val="FF0000"/>
                </a:solidFill>
                <a:latin typeface="Constantia" pitchFamily="18" charset="0"/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357554" y="5429264"/>
            <a:ext cx="1928826" cy="500066"/>
          </a:xfrm>
          <a:prstGeom prst="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nstantia" pitchFamily="18" charset="0"/>
              </a:rPr>
              <a:t>Станицы</a:t>
            </a:r>
            <a:r>
              <a:rPr lang="ru-RU" dirty="0" smtClean="0">
                <a:solidFill>
                  <a:srgbClr val="FF0000"/>
                </a:solidFill>
                <a:latin typeface="Constantia" pitchFamily="18" charset="0"/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357554" y="3071810"/>
            <a:ext cx="1928826" cy="500066"/>
          </a:xfrm>
          <a:prstGeom prst="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Деревни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5" name="Picture 6" descr="село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357158" y="857232"/>
            <a:ext cx="2962275" cy="2187575"/>
          </a:xfrm>
        </p:spPr>
        <p:txBody>
          <a:bodyPr/>
          <a:lstStyle/>
          <a:p>
            <a:pPr eaLnBrk="1" hangingPunct="1"/>
            <a:r>
              <a:rPr lang="ru-RU" sz="1600" dirty="0" smtClean="0">
                <a:solidFill>
                  <a:schemeClr val="bg2">
                    <a:lumMod val="90000"/>
                  </a:schemeClr>
                </a:solidFill>
              </a:rPr>
              <a:t>Характерная для регионов с </a:t>
            </a:r>
            <a:br>
              <a:rPr lang="ru-RU" sz="1600" dirty="0" smtClean="0">
                <a:solidFill>
                  <a:schemeClr val="bg2">
                    <a:lumMod val="90000"/>
                  </a:schemeClr>
                </a:solidFill>
              </a:rPr>
            </a:br>
            <a:r>
              <a:rPr lang="ru-RU" sz="1600" dirty="0" smtClean="0">
                <a:solidFill>
                  <a:schemeClr val="bg2">
                    <a:lumMod val="90000"/>
                  </a:schemeClr>
                </a:solidFill>
              </a:rPr>
              <a:t>неблагоприятными климатическими </a:t>
            </a:r>
            <a:br>
              <a:rPr lang="ru-RU" sz="1600" dirty="0" smtClean="0">
                <a:solidFill>
                  <a:schemeClr val="bg2">
                    <a:lumMod val="90000"/>
                  </a:schemeClr>
                </a:solidFill>
              </a:rPr>
            </a:br>
            <a:r>
              <a:rPr lang="ru-RU" sz="1600" dirty="0" smtClean="0">
                <a:solidFill>
                  <a:schemeClr val="bg2">
                    <a:lumMod val="90000"/>
                  </a:schemeClr>
                </a:solidFill>
              </a:rPr>
              <a:t>условиями для земледелия.</a:t>
            </a:r>
            <a:br>
              <a:rPr lang="ru-RU" sz="1600" dirty="0" smtClean="0">
                <a:solidFill>
                  <a:schemeClr val="bg2">
                    <a:lumMod val="90000"/>
                  </a:schemeClr>
                </a:solidFill>
              </a:rPr>
            </a:br>
            <a:r>
              <a:rPr lang="ru-RU" sz="1600" dirty="0" smtClean="0">
                <a:solidFill>
                  <a:schemeClr val="bg2">
                    <a:lumMod val="90000"/>
                  </a:schemeClr>
                </a:solidFill>
              </a:rPr>
              <a:t>Здесь население перемещается вместе </a:t>
            </a:r>
            <a:br>
              <a:rPr lang="ru-RU" sz="1600" dirty="0" smtClean="0">
                <a:solidFill>
                  <a:schemeClr val="bg2">
                    <a:lumMod val="90000"/>
                  </a:schemeClr>
                </a:solidFill>
              </a:rPr>
            </a:br>
            <a:r>
              <a:rPr lang="ru-RU" sz="1600" dirty="0" smtClean="0">
                <a:solidFill>
                  <a:schemeClr val="bg2">
                    <a:lumMod val="90000"/>
                  </a:schemeClr>
                </a:solidFill>
              </a:rPr>
              <a:t>со стадами своих домашних животных</a:t>
            </a:r>
          </a:p>
        </p:txBody>
      </p:sp>
      <p:sp>
        <p:nvSpPr>
          <p:cNvPr id="25602" name="Текст 2"/>
          <p:cNvSpPr>
            <a:spLocks noGrp="1"/>
          </p:cNvSpPr>
          <p:nvPr>
            <p:ph type="body" sz="half" idx="2"/>
          </p:nvPr>
        </p:nvSpPr>
        <p:spPr>
          <a:xfrm>
            <a:off x="6643703" y="3071810"/>
            <a:ext cx="2500298" cy="1100137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chemeClr val="bg1"/>
                </a:solidFill>
              </a:rPr>
              <a:t>- В каких субъектах </a:t>
            </a:r>
          </a:p>
          <a:p>
            <a:pPr eaLnBrk="1" hangingPunct="1"/>
            <a:r>
              <a:rPr lang="ru-RU" b="1" dirty="0" smtClean="0">
                <a:solidFill>
                  <a:schemeClr val="bg1"/>
                </a:solidFill>
              </a:rPr>
              <a:t>федерации такая форма </a:t>
            </a:r>
          </a:p>
          <a:p>
            <a:pPr eaLnBrk="1" hangingPunct="1"/>
            <a:r>
              <a:rPr lang="ru-RU" b="1" dirty="0" smtClean="0">
                <a:solidFill>
                  <a:schemeClr val="bg1"/>
                </a:solidFill>
              </a:rPr>
              <a:t>расселения распространена?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28688" y="214313"/>
            <a:ext cx="6715125" cy="5715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1"/>
                </a:solidFill>
              </a:rPr>
              <a:t>КОЧЕВАЯ ФОРМА РАССЕЛЕНИЯ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305800" cy="285752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           </a:t>
            </a:r>
            <a:r>
              <a:rPr lang="ru-RU" sz="3600" b="1" dirty="0" smtClean="0">
                <a:solidFill>
                  <a:srgbClr val="6600CC"/>
                </a:solidFill>
              </a:rPr>
              <a:t>ЗОНАЛЬНЫЕ ТИПЫ С/Х</a:t>
            </a: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• В зонах тундры население занято пастбищным оленеводством, охотой 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и рыболовством – характерно «очаговое расселение»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• В зонах тайги идёт животноводство на заливных лугах вдоль рек –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характерно «очаговое расселение» и небольшие деревни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• В зонах смешанных лесов распахано до 40% территории, а расстояния 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между населенными пунктами не более 3 км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6626" name="Picture 3" descr="село1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44" y="2643182"/>
            <a:ext cx="4229100" cy="281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5" descr="село1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57752" y="2571744"/>
            <a:ext cx="4286248" cy="2797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4" descr="село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65"/>
          <a:stretch>
            <a:fillRect/>
          </a:stretch>
        </p:blipFill>
        <p:spPr bwMode="auto">
          <a:xfrm>
            <a:off x="2857488" y="4357694"/>
            <a:ext cx="3902075" cy="2500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:\урок Лоры\село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0562" y="428604"/>
            <a:ext cx="4506521" cy="288417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50" y="785813"/>
            <a:ext cx="4071938" cy="242887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600" dirty="0" smtClean="0"/>
              <a:t>• Зоны степей и </a:t>
            </a:r>
            <a:r>
              <a:rPr lang="ru-RU" sz="1600" dirty="0" err="1" smtClean="0"/>
              <a:t>лесостепей</a:t>
            </a:r>
            <a:r>
              <a:rPr lang="ru-RU" sz="1600" dirty="0" smtClean="0"/>
              <a:t> – район сплошного земледелия с менее </a:t>
            </a:r>
            <a:br>
              <a:rPr lang="ru-RU" sz="1600" dirty="0" smtClean="0"/>
            </a:br>
            <a:r>
              <a:rPr lang="ru-RU" sz="1600" dirty="0" smtClean="0"/>
              <a:t>густой сетью населенных пунктов, в которых живет до 30000 человек</a:t>
            </a:r>
            <a:br>
              <a:rPr lang="ru-RU" sz="1600" dirty="0" smtClean="0"/>
            </a:br>
            <a:r>
              <a:rPr lang="ru-RU" sz="1600" dirty="0" smtClean="0"/>
              <a:t>• В полупустынях земледелие вновь «очаговое» и привязано к редким </a:t>
            </a:r>
            <a:br>
              <a:rPr lang="ru-RU" sz="1600" dirty="0" smtClean="0"/>
            </a:br>
            <a:r>
              <a:rPr lang="ru-RU" sz="1600" dirty="0" smtClean="0"/>
              <a:t>источникам воды, а люди живут в долинах рек</a:t>
            </a:r>
            <a:br>
              <a:rPr lang="ru-RU" sz="1600" dirty="0" smtClean="0"/>
            </a:br>
            <a:r>
              <a:rPr lang="ru-RU" sz="1600" dirty="0" smtClean="0"/>
              <a:t>• В горных районах сельские поселения подчиняются высотной </a:t>
            </a:r>
            <a:br>
              <a:rPr lang="ru-RU" sz="1600" dirty="0" smtClean="0"/>
            </a:br>
            <a:r>
              <a:rPr lang="ru-RU" sz="1600" dirty="0" smtClean="0"/>
              <a:t>поясности: чем выше горы, тем мельче селения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8675" name="Текст 2"/>
          <p:cNvSpPr>
            <a:spLocks noGrp="1"/>
          </p:cNvSpPr>
          <p:nvPr>
            <p:ph type="body" sz="half" idx="2"/>
          </p:nvPr>
        </p:nvSpPr>
        <p:spPr>
          <a:xfrm>
            <a:off x="428625" y="214313"/>
            <a:ext cx="8320088" cy="785812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FF0000"/>
                </a:solidFill>
              </a:rPr>
              <a:t>ЗОНАЛЬНЫЕ ТИПЫ     С/Х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3143248"/>
            <a:ext cx="4702058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3643314"/>
            <a:ext cx="4143404" cy="3053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4" name="Picture 6" descr="село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04908"/>
          </a:xfrm>
          <a:prstGeom prst="rect">
            <a:avLst/>
          </a:prstGeom>
          <a:noFill/>
        </p:spPr>
      </p:pic>
      <p:sp>
        <p:nvSpPr>
          <p:cNvPr id="27652" name="Текст 2"/>
          <p:cNvSpPr>
            <a:spLocks noGrp="1"/>
          </p:cNvSpPr>
          <p:nvPr>
            <p:ph type="body" sz="half" idx="2"/>
          </p:nvPr>
        </p:nvSpPr>
        <p:spPr>
          <a:xfrm>
            <a:off x="6429388" y="5429264"/>
            <a:ext cx="2571750" cy="1428736"/>
          </a:xfrm>
        </p:spPr>
        <p:txBody>
          <a:bodyPr/>
          <a:lstStyle/>
          <a:p>
            <a:pPr eaLnBrk="1" hangingPunct="1"/>
            <a:r>
              <a:rPr lang="ru-RU" sz="1600" b="1" dirty="0" smtClean="0">
                <a:solidFill>
                  <a:schemeClr val="bg1"/>
                </a:solidFill>
              </a:rPr>
              <a:t>- Какие продукты питания </a:t>
            </a:r>
          </a:p>
          <a:p>
            <a:pPr eaLnBrk="1" hangingPunct="1"/>
            <a:r>
              <a:rPr lang="ru-RU" sz="1600" b="1" dirty="0" smtClean="0">
                <a:solidFill>
                  <a:schemeClr val="bg1"/>
                </a:solidFill>
              </a:rPr>
              <a:t>будет производить </a:t>
            </a:r>
          </a:p>
          <a:p>
            <a:pPr eaLnBrk="1" hangingPunct="1"/>
            <a:r>
              <a:rPr lang="ru-RU" sz="1600" b="1" dirty="0" smtClean="0">
                <a:solidFill>
                  <a:schemeClr val="bg1"/>
                </a:solidFill>
              </a:rPr>
              <a:t>пригородное сельское </a:t>
            </a:r>
          </a:p>
          <a:p>
            <a:pPr eaLnBrk="1" hangingPunct="1"/>
            <a:r>
              <a:rPr lang="ru-RU" sz="1600" b="1" dirty="0" smtClean="0">
                <a:solidFill>
                  <a:schemeClr val="bg1"/>
                </a:solidFill>
              </a:rPr>
              <a:t>хозяйство?</a:t>
            </a:r>
          </a:p>
        </p:txBody>
      </p:sp>
      <p:sp>
        <p:nvSpPr>
          <p:cNvPr id="27651" name="Заголовок 1"/>
          <p:cNvSpPr>
            <a:spLocks noGrp="1"/>
          </p:cNvSpPr>
          <p:nvPr>
            <p:ph type="title"/>
          </p:nvPr>
        </p:nvSpPr>
        <p:spPr>
          <a:xfrm>
            <a:off x="142844" y="642918"/>
            <a:ext cx="3105150" cy="2038350"/>
          </a:xfrm>
          <a:solidFill>
            <a:srgbClr val="FFFFCC"/>
          </a:solidFill>
          <a:ln>
            <a:noFill/>
          </a:ln>
        </p:spPr>
        <p:txBody>
          <a:bodyPr/>
          <a:lstStyle/>
          <a:p>
            <a:pPr eaLnBrk="1" hangingPunct="1"/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Зональная картина сельского </a:t>
            </a:r>
            <a:b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хозяйства нарушается около крупных </a:t>
            </a:r>
            <a:b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городов. Здесь образ жизни </a:t>
            </a:r>
            <a:b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приближен к городскому, а люди </a:t>
            </a:r>
            <a:b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занимаются таким сельским </a:t>
            </a:r>
            <a:b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хозяйством, которое могло бы </a:t>
            </a:r>
            <a:b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обеспечить жителей города </a:t>
            </a:r>
            <a:b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необходимым продовольствием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57224" y="0"/>
            <a:ext cx="6786563" cy="785818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FF0000"/>
                </a:solidFill>
              </a:rPr>
              <a:t>ПРИГОРОДНОЕ     С/Х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7772400" cy="1362456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ДОМАШНЕЕ ЗАДАНИЕ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225" y="2705100"/>
            <a:ext cx="7772400" cy="1509713"/>
          </a:xfrm>
        </p:spPr>
        <p:txBody>
          <a:bodyPr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4000" dirty="0" smtClean="0"/>
              <a:t>• Параграф 12</a:t>
            </a:r>
          </a:p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4000" dirty="0" smtClean="0"/>
              <a:t>• Вопросы 2, 3, 5 (проверим знания)</a:t>
            </a:r>
          </a:p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4000" dirty="0" smtClean="0"/>
              <a:t>• Вопрос 2 (сложные вопросы)</a:t>
            </a:r>
          </a:p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147</TotalTime>
  <Words>214</Words>
  <Application>Microsoft Office PowerPoint</Application>
  <PresentationFormat>Экран (4:3)</PresentationFormat>
  <Paragraphs>60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Constantia</vt:lpstr>
      <vt:lpstr>Wingdings 2</vt:lpstr>
      <vt:lpstr>Поток</vt:lpstr>
      <vt:lpstr>СЕЛЬСКАЯ ФОРМА РАССЕЛЕНИЯ</vt:lpstr>
      <vt:lpstr>    ФОРМЫ РАССЕЛЕНИЯ                      • Это система населенных пунктов, которую формируют люди, осваивая  и заселяя какую-либо территорию • Расселением называют совокупность населенных пунктов на какой- либо территории, сложившаяся в процессе её освоения • Существует две основных формы расселения: </vt:lpstr>
      <vt:lpstr>Для сельской жизни характерна  близость места работы человека с  местом его проживания. Поэтому  поселения не должны быть крупными. Почему?</vt:lpstr>
      <vt:lpstr>• В России насчитывается 150 000 сельских поселений разного типа • В них проживает около 40 млн человек (27% населения страны) • Большая часть сельского населения живёт в районах особо благоприятными природно-климатическими условиями для сельского хозяйства (Северный Кавказ)  </vt:lpstr>
      <vt:lpstr>Республика Алтай – 76 %</vt:lpstr>
      <vt:lpstr>           Ингушетия – 59%</vt:lpstr>
      <vt:lpstr>                Чечня – 64%</vt:lpstr>
      <vt:lpstr>        Калмыкия – 62%</vt:lpstr>
      <vt:lpstr>                             Дагестан – 58%</vt:lpstr>
      <vt:lpstr>                 Тыва -51,5%</vt:lpstr>
      <vt:lpstr>Презентация PowerPoint</vt:lpstr>
      <vt:lpstr>Характерная для регионов с  неблагоприятными климатическими  условиями для земледелия. Здесь население перемещается вместе  со стадами своих домашних животных</vt:lpstr>
      <vt:lpstr>           ЗОНАЛЬНЫЕ ТИПЫ С/Х • В зонах тундры население занято пастбищным оленеводством, охотой  и рыболовством – характерно «очаговое расселение» • В зонах тайги идёт животноводство на заливных лугах вдоль рек – характерно «очаговое расселение» и небольшие деревни • В зонах смешанных лесов распахано до 40% территории, а расстояния  между населенными пунктами не более 3 км </vt:lpstr>
      <vt:lpstr>• Зоны степей и лесостепей – район сплошного земледелия с менее  густой сетью населенных пунктов, в которых живет до 30000 человек • В полупустынях земледелие вновь «очаговое» и привязано к редким  источникам воды, а люди живут в долинах рек • В горных районах сельские поселения подчиняются высотной  поясности: чем выше горы, тем мельче селения </vt:lpstr>
      <vt:lpstr>Зональная картина сельского  хозяйства нарушается около крупных  городов. Здесь образ жизни  приближен к городскому, а люди  занимаются таким сельским  хозяйством, которое могло бы  обеспечить жителей города  необходимым продовольствием</vt:lpstr>
      <vt:lpstr>ДОМАШНЕЕ ЗАДАНИЕ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Проверка дом.задания </dc:title>
  <cp:lastModifiedBy>DIMON</cp:lastModifiedBy>
  <cp:revision>27</cp:revision>
  <dcterms:modified xsi:type="dcterms:W3CDTF">2017-02-05T20:02:31Z</dcterms:modified>
</cp:coreProperties>
</file>